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3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400" y="96"/>
      </p:cViewPr>
      <p:guideLst>
        <p:guide orient="horz" pos="2163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2024/12/11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7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tags" Target="../tags/tag69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tags" Target="../tags/tag68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tags" Target="../tags/tag69.xml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5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平面双连杆空间机器人控制系统模拟与设计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虞丹昵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783942-DE6A-6F08-B976-EE10379AA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轨迹跟踪控制器设计与仿真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B58DF0-3FFC-D5A7-88E2-7AC24A0A0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945" y="1490399"/>
            <a:ext cx="6587426" cy="4871345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任务目标：跟踪一系列平面上的（</a:t>
            </a:r>
            <a:r>
              <a:rPr lang="en-US" altLang="zh-CN" dirty="0" err="1"/>
              <a:t>x,y</a:t>
            </a:r>
            <a:r>
              <a:rPr lang="zh-CN" altLang="en-US" dirty="0"/>
              <a:t>）点来画以记录节点为顶点的多边形。</a:t>
            </a:r>
            <a:endParaRPr lang="en-US" altLang="zh-CN" dirty="0"/>
          </a:p>
          <a:p>
            <a:r>
              <a:rPr lang="zh-CN" altLang="en-US" dirty="0"/>
              <a:t>轨迹跟踪控制器由以下三个部分组成：</a:t>
            </a:r>
            <a:endParaRPr lang="en-US" altLang="zh-CN" dirty="0"/>
          </a:p>
          <a:p>
            <a:pPr lvl="1"/>
            <a:r>
              <a:rPr lang="en-US" altLang="zh-CN" dirty="0"/>
              <a:t>Guidance: </a:t>
            </a:r>
            <a:r>
              <a:rPr lang="zh-CN" altLang="en-US" dirty="0"/>
              <a:t>节点间线性插值器</a:t>
            </a:r>
            <a:endParaRPr lang="en-US" altLang="zh-CN" dirty="0"/>
          </a:p>
          <a:p>
            <a:pPr lvl="1"/>
            <a:r>
              <a:rPr lang="en-US" altLang="zh-CN" dirty="0"/>
              <a:t>Guidance: </a:t>
            </a:r>
            <a:r>
              <a:rPr lang="zh-CN" altLang="en-US" dirty="0"/>
              <a:t>节点逆运动学</a:t>
            </a:r>
            <a:endParaRPr lang="en-US" altLang="zh-CN" dirty="0"/>
          </a:p>
          <a:p>
            <a:pPr lvl="1"/>
            <a:r>
              <a:rPr lang="en-US" altLang="zh-CN" dirty="0"/>
              <a:t>Control: PD</a:t>
            </a:r>
            <a:r>
              <a:rPr lang="zh-CN" altLang="en-US" dirty="0"/>
              <a:t>控制器</a:t>
            </a:r>
            <a:endParaRPr lang="en-US" altLang="zh-CN" dirty="0"/>
          </a:p>
          <a:p>
            <a:r>
              <a:rPr lang="zh-CN" altLang="en-US" dirty="0"/>
              <a:t>基底的姿态全程控制为</a:t>
            </a:r>
            <a:r>
              <a:rPr lang="en-US" altLang="zh-CN" dirty="0"/>
              <a:t>0rad</a:t>
            </a:r>
            <a:r>
              <a:rPr lang="zh-CN" altLang="en-US" dirty="0"/>
              <a:t>。基底位置自由，控制两个关节角。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假设：</a:t>
            </a:r>
            <a:endParaRPr lang="en-US" altLang="zh-CN" dirty="0"/>
          </a:p>
          <a:p>
            <a:r>
              <a:rPr lang="zh-CN" altLang="en-US" dirty="0"/>
              <a:t>基座位置已知：实际上，基座位置可以由系统重心位置反推</a:t>
            </a:r>
            <a:endParaRPr lang="en-US" altLang="zh-CN" dirty="0"/>
          </a:p>
          <a:p>
            <a:r>
              <a:rPr lang="zh-CN" altLang="en-US" dirty="0"/>
              <a:t>完美传感器：传感器无噪声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代码实现在</a:t>
            </a:r>
            <a:r>
              <a:rPr lang="en-US" altLang="zh-CN" dirty="0" err="1"/>
              <a:t>Line_Follower_Implementation.m</a:t>
            </a:r>
            <a:r>
              <a:rPr lang="en-US" altLang="zh-CN" dirty="0"/>
              <a:t> </a:t>
            </a:r>
            <a:r>
              <a:rPr lang="zh-CN" altLang="en-US" dirty="0"/>
              <a:t>里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86F59D-D34A-B69B-35EC-7732746E2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378" y="1596974"/>
            <a:ext cx="4854073" cy="378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BFC827-8E46-A023-1B51-4C49B983E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节点间插值器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901212-F9D9-3245-533D-265016929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400" y="1490400"/>
            <a:ext cx="6305148" cy="4759200"/>
          </a:xfrm>
        </p:spPr>
        <p:txBody>
          <a:bodyPr/>
          <a:lstStyle/>
          <a:p>
            <a:r>
              <a:rPr lang="en-US" altLang="zh-CN" dirty="0"/>
              <a:t>Input:</a:t>
            </a:r>
            <a:r>
              <a:rPr lang="zh-CN" altLang="en-US" dirty="0"/>
              <a:t>任务需要经过的节点，按照到达顺序排序。</a:t>
            </a:r>
            <a:endParaRPr lang="en-US" altLang="zh-CN" dirty="0"/>
          </a:p>
          <a:p>
            <a:r>
              <a:rPr lang="zh-CN" altLang="en-US" dirty="0"/>
              <a:t>过程：在没两个节点间用</a:t>
            </a:r>
            <a:r>
              <a:rPr lang="en-US" altLang="zh-CN" dirty="0" err="1"/>
              <a:t>linspace</a:t>
            </a:r>
            <a:r>
              <a:rPr lang="zh-CN" altLang="en-US" dirty="0"/>
              <a:t>函数生成线性插值</a:t>
            </a:r>
            <a:endParaRPr lang="en-US" altLang="zh-CN" dirty="0"/>
          </a:p>
          <a:p>
            <a:r>
              <a:rPr lang="en-US" altLang="zh-CN" dirty="0"/>
              <a:t>Output: </a:t>
            </a:r>
            <a:r>
              <a:rPr lang="zh-CN" altLang="en-US" dirty="0"/>
              <a:t>插值后轨迹。示例结果画图如下所示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6E2066-D403-75BC-C70D-D0A678A79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395" y="575685"/>
            <a:ext cx="5077339" cy="55131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1C701B-1473-6121-9D09-809284CB3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82" y="3244021"/>
            <a:ext cx="6405816" cy="276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45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09B7E-76A5-42DE-01DA-34C0E732C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对各个节点做逆运动学解算得所需关节角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D49EF06-80B5-C297-9BC9-B527B38FB8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节点插值结束后，对每一个节点做逆运动学解算。解算代码在</a:t>
                </a:r>
                <a:r>
                  <a:rPr lang="en-US" altLang="zh-CN" dirty="0" err="1"/>
                  <a:t>inverse_kinematic.m</a:t>
                </a:r>
                <a:endParaRPr lang="en-US" altLang="zh-CN" dirty="0"/>
              </a:p>
              <a:p>
                <a:r>
                  <a:rPr lang="zh-CN" altLang="en-US" dirty="0"/>
                  <a:t>基本脉络：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初值取当前两个关节的关节角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重心位置可取得在新的关节角下的基座位置</a:t>
                </a:r>
                <a:r>
                  <a:rPr lang="en-US" altLang="zh-CN" dirty="0"/>
                  <a:t>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𝑏𝑜𝑑𝑦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𝐶𝑂𝑀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𝑐𝑜𝑚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altLang="zh-CN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NZ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Z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NZ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NZ" altLang="zh-CN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NZ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Z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NZ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NZ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NZ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NZ" altLang="zh-CN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NZ" altLang="zh-CN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NZ" altLang="zh-CN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NZ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NZ" altLang="zh-CN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NZ" altLang="zh-CN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NZ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NZ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Z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NZ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NZ" altLang="zh-CN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NZ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Z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NZ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NZ" altLang="zh-CN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NZ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Z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NZ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NZ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NZ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en-NZ" altLang="zh-CN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NZ" altLang="zh-CN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NZ" altLang="zh-CN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NZ" altLang="zh-CN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NZ" altLang="zh-CN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NZ" altLang="zh-CN" sz="1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NZ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NZ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NZ" altLang="zh-CN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NZ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NZ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NZ" altLang="zh-CN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m:rPr>
                                  <m:sty m:val="p"/>
                                </m:rPr>
                                <a:rPr lang="en-NZ" altLang="zh-CN" b="0" i="0" smtClean="0">
                                  <a:latin typeface="Cambria Math" panose="02040503050406030204" pitchFamily="18" charset="0"/>
                                </a:rPr>
                                <m:t>os</m:t>
                              </m:r>
                              <m:r>
                                <m:rPr>
                                  <m:brk m:alnAt="7"/>
                                </m:rP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NZ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NZ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NZ" altLang="zh-CN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 </a:t>
                </a:r>
              </a:p>
              <a:p>
                <a:pPr lvl="1"/>
                <a:r>
                  <a:rPr lang="zh-CN" altLang="en-US" dirty="0"/>
                  <a:t>优化目标 </a:t>
                </a:r>
                <a:r>
                  <a:rPr lang="en-NZ" altLang="zh-CN" dirty="0"/>
                  <a:t>– </a:t>
                </a:r>
                <a:r>
                  <a:rPr lang="zh-CN" altLang="en-US" dirty="0"/>
                  <a:t>最小化</a:t>
                </a:r>
                <a:r>
                  <a:rPr lang="en-US" altLang="zh-CN" dirty="0"/>
                  <a:t>error</a:t>
                </a:r>
                <a:r>
                  <a:rPr lang="zh-CN" altLang="en-US" dirty="0"/>
                  <a:t>：</a:t>
                </a:r>
                <a:endParaRPr lang="en-NZ" altLang="zh-CN" b="0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NZ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altLang="zh-CN" b="0" i="1" smtClean="0">
                          <a:latin typeface="Cambria Math" panose="02040503050406030204" pitchFamily="18" charset="0"/>
                        </a:rPr>
                        <m:t>𝑓𝑜𝑟𝑤𝑎𝑟𝑑𝑘𝑖𝑛𝑒𝑚𝑎𝑡𝑖𝑐</m:t>
                      </m:r>
                      <m:d>
                        <m:dPr>
                          <m:ctrlP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  <m:t>𝑏𝑜𝑑𝑦</m:t>
                              </m:r>
                            </m:sub>
                          </m:sSub>
                          <m: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  <m:t>𝑏𝑜𝑑𝑦</m:t>
                              </m:r>
                            </m:sub>
                          </m:sSub>
                          <m: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  <m:t>,0,</m:t>
                          </m:r>
                          <m:sSub>
                            <m:sSubPr>
                              <m:ctrlP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altLang="zh-CN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NZ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Z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NZ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NZ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NZ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sSub>
                                          <m:sSubPr>
                                            <m:ctrlPr>
                                              <a:rPr lang="en-NZ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NZ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NZ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NZ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𝑎𝑟𝑔𝑒𝑡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NZ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NZ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NZ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sSub>
                                          <m:sSubPr>
                                            <m:ctrlPr>
                                              <a:rPr lang="en-NZ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NZ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NZ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𝑡𝑎𝑟𝑔𝑒𝑡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D49EF06-80B5-C297-9BC9-B527B38FB8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308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09B7E-76A5-42DE-01DA-34C0E732C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对各个节点做逆运动学解算得所需关节角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49EF06-80B5-C297-9BC9-B527B38FB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代码如下，</a:t>
            </a:r>
            <a:r>
              <a:rPr lang="en-US" altLang="zh-CN" dirty="0" err="1"/>
              <a:t>Line_Follower_Implementation.m</a:t>
            </a:r>
            <a:r>
              <a:rPr lang="zh-CN" altLang="en-US" dirty="0"/>
              <a:t>的第</a:t>
            </a:r>
            <a:r>
              <a:rPr lang="en-US" altLang="zh-CN" dirty="0"/>
              <a:t>33</a:t>
            </a:r>
            <a:r>
              <a:rPr lang="zh-CN" altLang="en-US" dirty="0"/>
              <a:t>行到第</a:t>
            </a:r>
            <a:r>
              <a:rPr lang="en-US" altLang="zh-CN" dirty="0"/>
              <a:t>68</a:t>
            </a:r>
            <a:r>
              <a:rPr lang="zh-CN" altLang="en-US" dirty="0"/>
              <a:t>行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48E78A-8EAC-4323-2CA8-D7814CFF5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476" y="2007022"/>
            <a:ext cx="7741048" cy="43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7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C1BAD3-BDE4-33CF-F93D-5AE5B8AB4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对各个节点做逆运动学解算得所需关节角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170E4C-83A0-449F-72ED-9566B1217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示例：对每一个节点做逆运动学解算后，解算出的关节角轨迹如右图所示。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EEA150-40EE-28DD-94A3-7F2E0783C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195" y="2056572"/>
            <a:ext cx="5096498" cy="41930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A3C3AB-FEB0-53F9-D405-AA4F2CF2E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675" y="2192534"/>
            <a:ext cx="5110533" cy="385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81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5B9FF6-0B92-E457-1F36-1A5EF97DA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</a:t>
            </a:r>
            <a:r>
              <a:rPr lang="zh-CN" altLang="en-US" dirty="0"/>
              <a:t>控制器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BDD5B04-F4C9-9AAA-6848-C051A9D455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8400" y="1490400"/>
                <a:ext cx="6283784" cy="4759200"/>
              </a:xfrm>
            </p:spPr>
            <p:txBody>
              <a:bodyPr/>
              <a:lstStyle/>
              <a:p>
                <a:r>
                  <a:rPr lang="en-US" altLang="zh-CN" dirty="0" err="1"/>
                  <a:t>Planar_Space_Robot_Dynamics_with_Control</a:t>
                </a:r>
                <a:r>
                  <a:rPr lang="en-US" altLang="zh-CN" err="1"/>
                  <a:t>.</a:t>
                </a:r>
                <a:r>
                  <a:rPr lang="en-US" altLang="zh-CN"/>
                  <a:t>m</a:t>
                </a:r>
                <a:r>
                  <a:rPr lang="zh-CN" altLang="en-US"/>
                  <a:t>为</a:t>
                </a:r>
                <a:r>
                  <a:rPr lang="zh-CN" altLang="en-US" dirty="0"/>
                  <a:t>带控制律的机器人动力学模型。</a:t>
                </a:r>
                <a:endParaRPr lang="en-US" altLang="zh-CN" dirty="0"/>
              </a:p>
              <a:p>
                <a:r>
                  <a:rPr lang="zh-CN" altLang="en-US" dirty="0"/>
                  <a:t>第</a:t>
                </a:r>
                <a:r>
                  <a:rPr lang="en-US" altLang="zh-CN" dirty="0"/>
                  <a:t>102</a:t>
                </a:r>
                <a:r>
                  <a:rPr lang="zh-CN" altLang="en-US" dirty="0"/>
                  <a:t>行到第</a:t>
                </a:r>
                <a:r>
                  <a:rPr lang="en-US" altLang="zh-CN" dirty="0"/>
                  <a:t>121</a:t>
                </a:r>
                <a:r>
                  <a:rPr lang="zh-CN" altLang="en-US" dirty="0"/>
                  <a:t>行为动力学模拟</a:t>
                </a:r>
                <a:endParaRPr lang="en-US" altLang="zh-CN" dirty="0"/>
              </a:p>
              <a:p>
                <a:r>
                  <a:rPr lang="zh-CN" altLang="en-US" dirty="0"/>
                  <a:t>控制目标：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控制</m:t>
                    </m:r>
                  </m:oMath>
                </a14:m>
                <a:r>
                  <a:rPr lang="zh-CN" altLang="en-US" dirty="0"/>
                  <a:t>到期望值，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控制到</a:t>
                </a:r>
                <a:r>
                  <a:rPr lang="en-US" altLang="zh-CN" dirty="0"/>
                  <a:t>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𝑏𝑜𝑑𝑦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与</m:t>
                    </m:r>
                    <m:sSub>
                      <m:sSubPr>
                        <m:ctrlPr>
                          <a:rPr lang="en-NZ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𝑏𝑜𝑑𝑦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自由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控制律：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NZ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NZ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NZ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NZ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NZ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altLang="zh-CN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NZ" altLang="zh-CN" b="0" i="1" smtClean="0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  <m: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NZ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NZ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altLang="zh-CN" b="0" i="1" smtClean="0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NZ" altLang="zh-CN" b="0" i="1" smtClean="0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  <m: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NZ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NZ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NZ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NZ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NZ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NZ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NZ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NZ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Z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NZ" altLang="zh-C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NZ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NZ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Z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NZ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NZ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NZ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Z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NZ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NZ" altLang="zh-CN" b="0" dirty="0"/>
              </a:p>
              <a:p>
                <a:pPr lvl="1"/>
                <a:r>
                  <a:rPr lang="zh-CN" altLang="en-US" dirty="0"/>
                  <a:t>各个广义坐标元素的控制结果如右上图所示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末端节点轨迹如右下图所示</a:t>
                </a:r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BDD5B04-F4C9-9AAA-6848-C051A9D455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8400" y="1490400"/>
                <a:ext cx="6283784" cy="4759200"/>
              </a:xfrm>
              <a:blipFill>
                <a:blip r:embed="rId2"/>
                <a:stretch>
                  <a:fillRect l="-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44E5404-9FB6-D3E0-E437-B5362E478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832" y="418172"/>
            <a:ext cx="5553168" cy="29616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9176C03-20AB-D3CE-4E8A-A15454AFC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898" y="3556262"/>
            <a:ext cx="5564389" cy="296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61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DC0AA-CA98-F1BC-F098-0D3CC9F83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控制结果展示</a:t>
            </a:r>
          </a:p>
        </p:txBody>
      </p:sp>
      <p:pic>
        <p:nvPicPr>
          <p:cNvPr id="4" name="Recording 2024-12-11 145241">
            <a:hlinkClick r:id="" action="ppaction://media"/>
            <a:extLst>
              <a:ext uri="{FF2B5EF4-FFF2-40B4-BE49-F238E27FC236}">
                <a16:creationId xmlns:a16="http://schemas.microsoft.com/office/drawing/2014/main" id="{37565F03-CB33-1723-E5D5-564B69D6FA1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72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7556" y="1422044"/>
            <a:ext cx="5056888" cy="477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B7C0B4-3C1D-EC1E-AAC3-69CB2B07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1E3FEB-DC2D-C57A-5B26-B46F2D70B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可以通过给控制律加上速度控制，让轨迹更加光滑</a:t>
            </a:r>
            <a:endParaRPr lang="en-US" altLang="zh-CN" dirty="0"/>
          </a:p>
          <a:p>
            <a:r>
              <a:rPr lang="zh-CN" altLang="en-US" dirty="0"/>
              <a:t>可以尝试增加传感器噪声</a:t>
            </a:r>
            <a:endParaRPr lang="en-US" altLang="zh-CN" dirty="0"/>
          </a:p>
          <a:p>
            <a:r>
              <a:rPr lang="zh-CN" altLang="en-US" dirty="0"/>
              <a:t>可以尝试带避障的轨迹优化</a:t>
            </a:r>
          </a:p>
        </p:txBody>
      </p:sp>
    </p:spTree>
    <p:extLst>
      <p:ext uri="{BB962C8B-B14F-4D97-AF65-F5344CB8AC3E}">
        <p14:creationId xmlns:p14="http://schemas.microsoft.com/office/powerpoint/2010/main" val="88440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系统概述</a:t>
            </a:r>
          </a:p>
          <a:p>
            <a:r>
              <a:rPr lang="zh-CN" altLang="en-US" dirty="0"/>
              <a:t>动力学推导</a:t>
            </a:r>
          </a:p>
          <a:p>
            <a:r>
              <a:rPr lang="zh-CN" altLang="en-US" dirty="0"/>
              <a:t>动力学推导结果与</a:t>
            </a:r>
            <a:r>
              <a:rPr lang="en-US" altLang="zh-CN" dirty="0"/>
              <a:t>Simulink Multibody</a:t>
            </a:r>
            <a:r>
              <a:rPr lang="zh-CN" altLang="en-US" dirty="0"/>
              <a:t>设计系统的模拟</a:t>
            </a:r>
          </a:p>
          <a:p>
            <a:r>
              <a:rPr lang="zh-CN" altLang="en-US" dirty="0"/>
              <a:t>轨迹跟踪控制器设计与仿真</a:t>
            </a:r>
          </a:p>
          <a:p>
            <a:r>
              <a:rPr lang="en-US" altLang="zh-CN" dirty="0"/>
              <a:t>Future work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系统概述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08330" y="1490345"/>
                <a:ext cx="5904230" cy="483997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zh-CN" altLang="en-US" dirty="0"/>
                  <a:t>平面两连杆空间机械臂的系统定义如有图所示。其</a:t>
                </a:r>
                <a:r>
                  <a:rPr lang="en-US" altLang="zh-CN" dirty="0"/>
                  <a:t>DH</a:t>
                </a:r>
                <a:r>
                  <a:rPr lang="zh-CN" altLang="en-US" dirty="0"/>
                  <a:t>参数与在图上的参考如下表所示</a:t>
                </a:r>
              </a:p>
              <a:p>
                <a:endParaRPr lang="zh-CN" altLang="en-US" dirty="0"/>
              </a:p>
              <a:p>
                <a:endParaRPr lang="zh-CN" altLang="en-US" dirty="0"/>
              </a:p>
              <a:p>
                <a:endParaRPr lang="zh-CN" altLang="en-US" dirty="0"/>
              </a:p>
              <a:p>
                <a:endParaRPr lang="zh-CN" altLang="en-US" dirty="0"/>
              </a:p>
              <a:p>
                <a:r>
                  <a:rPr lang="zh-CN" altLang="en-US" dirty="0"/>
                  <a:t>运动学参数如下所示：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=0.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7071</m:t>
                    </m:r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𝑚</m:t>
                    </m:r>
                  </m:oMath>
                </a14:m>
                <a:endParaRPr lang="en-US" altLang="zh-CN" i="1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=1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</m:oMath>
                </a14:m>
                <a:endParaRPr lang="en-US" altLang="zh-CN" i="1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=1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</m:oMath>
                </a14:m>
                <a:endParaRPr lang="en-US" altLang="zh-CN" i="1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 dirty="0">
                    <a:latin typeface="Cambria Math" panose="02040503050406030204" charset="0"/>
                    <a:cs typeface="Cambria Math" panose="02040503050406030204" charset="0"/>
                  </a:rPr>
                  <a:t>正运动学公式为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  <m:t>i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  <m:t>𝑒𝑛𝑑</m:t>
                        </m:r>
                      </m:sup>
                    </m:sSubSup>
                    <m:r>
                      <a:rPr lang="en-US" altLang="zh-CN" b="0" i="0" smtClean="0">
                        <a:latin typeface="Cambria Math" panose="02040503050406030204" pitchFamily="18" charset="0"/>
                        <a:cs typeface="Cambria Math" panose="02040503050406030204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  <m:t>𝑒𝑛𝑑</m:t>
                        </m:r>
                      </m:sup>
                    </m:sSubSup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cs typeface="Cambria Math" panose="02040503050406030204" charset="0"/>
                      </a:rPr>
                      <m:t> 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  <m:t>𝑏</m:t>
                        </m:r>
                      </m:sup>
                    </m:sSubSup>
                    <m:r>
                      <a:rPr lang="zh-CN" altLang="en-US" i="1">
                        <a:latin typeface="Cambria Math" panose="02040503050406030204" pitchFamily="18" charset="0"/>
                        <a:cs typeface="Cambria Math" panose="02040503050406030204" charset="0"/>
                      </a:rPr>
                      <m:t>。</m:t>
                    </m:r>
                  </m:oMath>
                </a14:m>
                <a:r>
                  <a:rPr lang="zh-CN" altLang="en-US" dirty="0">
                    <a:latin typeface="Cambria Math" panose="02040503050406030204" charset="0"/>
                    <a:cs typeface="Cambria Math" panose="02040503050406030204" charset="0"/>
                  </a:rPr>
                  <a:t>其中，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  <m:t>𝑏</m:t>
                        </m:r>
                      </m:sup>
                    </m:sSubSup>
                    <m:r>
                      <a:rPr lang="zh-CN" altLang="en-US" i="1">
                        <a:latin typeface="Cambria Math" panose="02040503050406030204" pitchFamily="18" charset="0"/>
                        <a:cs typeface="Cambria Math" panose="02040503050406030204" charset="0"/>
                      </a:rPr>
                      <m:t>为</m:t>
                    </m:r>
                  </m:oMath>
                </a14:m>
                <a:r>
                  <a:rPr lang="zh-CN" altLang="en-US" dirty="0">
                    <a:latin typeface="Cambria Math" panose="02040503050406030204" charset="0"/>
                    <a:cs typeface="Cambria Math" panose="02040503050406030204" charset="0"/>
                  </a:rPr>
                  <a:t>纯位移，其余变换关系从上表的</a:t>
                </a:r>
                <a:r>
                  <a:rPr lang="en-US" altLang="zh-CN" dirty="0">
                    <a:latin typeface="Cambria Math" panose="02040503050406030204" charset="0"/>
                    <a:cs typeface="Cambria Math" panose="02040503050406030204" charset="0"/>
                  </a:rPr>
                  <a:t>DH</a:t>
                </a:r>
                <a:r>
                  <a:rPr lang="zh-CN" altLang="en-US" dirty="0">
                    <a:latin typeface="Cambria Math" panose="02040503050406030204" charset="0"/>
                    <a:cs typeface="Cambria Math" panose="02040503050406030204" charset="0"/>
                  </a:rPr>
                  <a:t>参数得出。正运动学代码在</a:t>
                </a:r>
                <a:r>
                  <a:rPr lang="en-US" altLang="zh-CN" dirty="0" err="1">
                    <a:latin typeface="Cambria Math" panose="02040503050406030204" charset="0"/>
                    <a:cs typeface="Cambria Math" panose="02040503050406030204" charset="0"/>
                  </a:rPr>
                  <a:t>forward_kinematics.m</a:t>
                </a:r>
                <a:r>
                  <a:rPr lang="zh-CN" altLang="en-US" dirty="0">
                    <a:latin typeface="Cambria Math" panose="02040503050406030204" charset="0"/>
                    <a:cs typeface="Cambria Math" panose="02040503050406030204" charset="0"/>
                  </a:rPr>
                  <a:t>里</a:t>
                </a:r>
                <a:endParaRPr lang="en-US" altLang="zh-CN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8330" y="1490345"/>
                <a:ext cx="5904230" cy="4839970"/>
              </a:xfrm>
              <a:blipFill>
                <a:blip r:embed="rId4"/>
                <a:stretch>
                  <a:fillRect l="-310" r="-4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表格 41"/>
              <p:cNvGraphicFramePr/>
              <p:nvPr>
                <p:custDataLst>
                  <p:tags r:id="rId2"/>
                </p:custDataLst>
                <p:extLst>
                  <p:ext uri="{D42A27DB-BD31-4B8C-83A1-F6EECF244321}">
                    <p14:modId xmlns:p14="http://schemas.microsoft.com/office/powerpoint/2010/main" val="2619257151"/>
                  </p:ext>
                </p:extLst>
              </p:nvPr>
            </p:nvGraphicFramePr>
            <p:xfrm>
              <a:off x="662305" y="2181314"/>
              <a:ext cx="5796280" cy="15633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592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592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5925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5925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15925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6609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zh-CN" altLang="en-US"/>
                            <a:t>连杆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𝜽</m:t>
                                </m:r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zh-CN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zh-C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zh-CN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zh-CN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zh-CN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zh-CN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zh-CN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zh-CN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zh-CN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表格 41"/>
              <p:cNvGraphicFramePr/>
              <p:nvPr>
                <p:custDataLst>
                  <p:tags r:id="rId5"/>
                </p:custDataLst>
                <p:extLst>
                  <p:ext uri="{D42A27DB-BD31-4B8C-83A1-F6EECF244321}">
                    <p14:modId xmlns:p14="http://schemas.microsoft.com/office/powerpoint/2010/main" val="2619257151"/>
                  </p:ext>
                </p:extLst>
              </p:nvPr>
            </p:nvGraphicFramePr>
            <p:xfrm>
              <a:off x="662305" y="2181314"/>
              <a:ext cx="5796280" cy="15633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5925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592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5925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5925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15925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6609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zh-CN" altLang="en-US"/>
                            <a:t>连杆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6494" r="-301047" b="-25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201053" t="-6494" r="-202632" b="-25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299476" t="-6494" r="-101571" b="-25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401579" t="-6494" r="-2105" b="-25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zh-CN"/>
                            <a:t>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136667" r="-301047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zh-C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299476" t="-136667" r="-101571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zh-CN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zh-CN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232787" r="-301047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zh-CN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299476" t="-232787" r="-101571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zh-CN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zh-CN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338333" r="-301047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zh-CN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  <a:stretch>
                            <a:fillRect l="-299476" t="-338333" r="-101571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altLang="zh-CN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4" name="组合 73">
            <a:extLst>
              <a:ext uri="{FF2B5EF4-FFF2-40B4-BE49-F238E27FC236}">
                <a16:creationId xmlns:a16="http://schemas.microsoft.com/office/drawing/2014/main" id="{8A7593DF-DCF3-401F-A916-E8BC7E2278D9}"/>
              </a:ext>
            </a:extLst>
          </p:cNvPr>
          <p:cNvGrpSpPr/>
          <p:nvPr/>
        </p:nvGrpSpPr>
        <p:grpSpPr>
          <a:xfrm>
            <a:off x="6638462" y="193000"/>
            <a:ext cx="5553538" cy="5219479"/>
            <a:chOff x="6638462" y="193000"/>
            <a:chExt cx="5553538" cy="5219479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05261AE2-BA4B-BCC1-7E36-1244AC6CAAE9}"/>
                </a:ext>
              </a:extLst>
            </p:cNvPr>
            <p:cNvGrpSpPr/>
            <p:nvPr/>
          </p:nvGrpSpPr>
          <p:grpSpPr>
            <a:xfrm>
              <a:off x="6638462" y="193000"/>
              <a:ext cx="5553538" cy="5219479"/>
              <a:chOff x="6635158" y="113831"/>
              <a:chExt cx="5553538" cy="5219479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A138CE6D-2222-F973-31CD-507E70BEF3FF}"/>
                  </a:ext>
                </a:extLst>
              </p:cNvPr>
              <p:cNvGrpSpPr/>
              <p:nvPr/>
            </p:nvGrpSpPr>
            <p:grpSpPr>
              <a:xfrm>
                <a:off x="6635158" y="113831"/>
                <a:ext cx="5553538" cy="5219479"/>
                <a:chOff x="6635158" y="113831"/>
                <a:chExt cx="5553538" cy="5219479"/>
              </a:xfrm>
            </p:grpSpPr>
            <p:sp>
              <p:nvSpPr>
                <p:cNvPr id="17" name="矩形: 圆角 16">
                  <a:extLst>
                    <a:ext uri="{FF2B5EF4-FFF2-40B4-BE49-F238E27FC236}">
                      <a16:creationId xmlns:a16="http://schemas.microsoft.com/office/drawing/2014/main" id="{05C43F15-77E1-D66E-99C4-E0726C835767}"/>
                    </a:ext>
                  </a:extLst>
                </p:cNvPr>
                <p:cNvSpPr/>
                <p:nvPr/>
              </p:nvSpPr>
              <p:spPr>
                <a:xfrm rot="7110301">
                  <a:off x="10239883" y="1467982"/>
                  <a:ext cx="1764026" cy="183622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D5F9C35E-6865-0C8C-A97A-1419BE9A96DE}"/>
                    </a:ext>
                  </a:extLst>
                </p:cNvPr>
                <p:cNvSpPr/>
                <p:nvPr/>
              </p:nvSpPr>
              <p:spPr>
                <a:xfrm rot="18229395">
                  <a:off x="7121235" y="2446316"/>
                  <a:ext cx="1907969" cy="19079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" name="矩形: 圆角 14">
                  <a:extLst>
                    <a:ext uri="{FF2B5EF4-FFF2-40B4-BE49-F238E27FC236}">
                      <a16:creationId xmlns:a16="http://schemas.microsoft.com/office/drawing/2014/main" id="{6816D4FC-12D8-7A03-6ECE-A053EA01921E}"/>
                    </a:ext>
                  </a:extLst>
                </p:cNvPr>
                <p:cNvSpPr/>
                <p:nvPr/>
              </p:nvSpPr>
              <p:spPr>
                <a:xfrm rot="19637732">
                  <a:off x="9194458" y="2592252"/>
                  <a:ext cx="1764026" cy="183622"/>
                </a:xfrm>
                <a:prstGeom prst="roundRect">
                  <a:avLst>
                    <a:gd name="adj" fmla="val 50000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9D025746-6320-AA47-5293-DDFEE56897B9}"/>
                    </a:ext>
                  </a:extLst>
                </p:cNvPr>
                <p:cNvSpPr/>
                <p:nvPr/>
              </p:nvSpPr>
              <p:spPr>
                <a:xfrm>
                  <a:off x="9306959" y="3021277"/>
                  <a:ext cx="183622" cy="1836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8" name="组合 17">
                  <a:extLst>
                    <a:ext uri="{FF2B5EF4-FFF2-40B4-BE49-F238E27FC236}">
                      <a16:creationId xmlns:a16="http://schemas.microsoft.com/office/drawing/2014/main" id="{F4B1783B-944A-9182-C9C9-F6596590C38E}"/>
                    </a:ext>
                  </a:extLst>
                </p:cNvPr>
                <p:cNvGrpSpPr/>
                <p:nvPr/>
              </p:nvGrpSpPr>
              <p:grpSpPr>
                <a:xfrm>
                  <a:off x="7150208" y="4486274"/>
                  <a:ext cx="636450" cy="627907"/>
                  <a:chOff x="10058400" y="4512733"/>
                  <a:chExt cx="1261533" cy="1244600"/>
                </a:xfrm>
              </p:grpSpPr>
              <p:cxnSp>
                <p:nvCxnSpPr>
                  <p:cNvPr id="19" name="直接箭头连接符 18">
                    <a:extLst>
                      <a:ext uri="{FF2B5EF4-FFF2-40B4-BE49-F238E27FC236}">
                        <a16:creationId xmlns:a16="http://schemas.microsoft.com/office/drawing/2014/main" id="{33CAF4E5-A337-9EA8-3231-D496D567A95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058400" y="4512733"/>
                    <a:ext cx="0" cy="124460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直接箭头连接符 19">
                    <a:extLst>
                      <a:ext uri="{FF2B5EF4-FFF2-40B4-BE49-F238E27FC236}">
                        <a16:creationId xmlns:a16="http://schemas.microsoft.com/office/drawing/2014/main" id="{ADDA224D-9A71-985D-1CAD-358C34AC3A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58400" y="5757333"/>
                    <a:ext cx="1261533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" name="组合 20">
                  <a:extLst>
                    <a:ext uri="{FF2B5EF4-FFF2-40B4-BE49-F238E27FC236}">
                      <a16:creationId xmlns:a16="http://schemas.microsoft.com/office/drawing/2014/main" id="{9814B2A8-2CD5-C926-E188-B43AC551E7DE}"/>
                    </a:ext>
                  </a:extLst>
                </p:cNvPr>
                <p:cNvGrpSpPr/>
                <p:nvPr/>
              </p:nvGrpSpPr>
              <p:grpSpPr>
                <a:xfrm>
                  <a:off x="8085443" y="2772393"/>
                  <a:ext cx="636450" cy="627907"/>
                  <a:chOff x="10058400" y="4512733"/>
                  <a:chExt cx="1261533" cy="1244600"/>
                </a:xfrm>
              </p:grpSpPr>
              <p:cxnSp>
                <p:nvCxnSpPr>
                  <p:cNvPr id="22" name="直接箭头连接符 21">
                    <a:extLst>
                      <a:ext uri="{FF2B5EF4-FFF2-40B4-BE49-F238E27FC236}">
                        <a16:creationId xmlns:a16="http://schemas.microsoft.com/office/drawing/2014/main" id="{B7227755-F4EA-9D40-9372-41B2EAF03B6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058400" y="4512733"/>
                    <a:ext cx="0" cy="124460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接箭头连接符 22">
                    <a:extLst>
                      <a:ext uri="{FF2B5EF4-FFF2-40B4-BE49-F238E27FC236}">
                        <a16:creationId xmlns:a16="http://schemas.microsoft.com/office/drawing/2014/main" id="{3E44B348-51BB-D44E-B9D9-3AA4D21DA3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58400" y="5757333"/>
                    <a:ext cx="1261533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" name="组合 23">
                  <a:extLst>
                    <a:ext uri="{FF2B5EF4-FFF2-40B4-BE49-F238E27FC236}">
                      <a16:creationId xmlns:a16="http://schemas.microsoft.com/office/drawing/2014/main" id="{41E6F378-5B99-BEDE-5E44-C221651A18A2}"/>
                    </a:ext>
                  </a:extLst>
                </p:cNvPr>
                <p:cNvGrpSpPr/>
                <p:nvPr/>
              </p:nvGrpSpPr>
              <p:grpSpPr>
                <a:xfrm rot="21025261">
                  <a:off x="9296295" y="2523631"/>
                  <a:ext cx="668122" cy="620726"/>
                  <a:chOff x="9928352" y="4627031"/>
                  <a:chExt cx="1324311" cy="1230367"/>
                </a:xfrm>
              </p:grpSpPr>
              <p:cxnSp>
                <p:nvCxnSpPr>
                  <p:cNvPr id="25" name="直接箭头连接符 24">
                    <a:extLst>
                      <a:ext uri="{FF2B5EF4-FFF2-40B4-BE49-F238E27FC236}">
                        <a16:creationId xmlns:a16="http://schemas.microsoft.com/office/drawing/2014/main" id="{781A305D-FA98-4BEA-2ADA-0121C5188D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4739" flipH="1" flipV="1">
                    <a:off x="9928352" y="4627031"/>
                    <a:ext cx="224753" cy="111940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接箭头连接符 25">
                    <a:extLst>
                      <a:ext uri="{FF2B5EF4-FFF2-40B4-BE49-F238E27FC236}">
                        <a16:creationId xmlns:a16="http://schemas.microsoft.com/office/drawing/2014/main" id="{7B40F0D9-3258-774E-CEC2-EF6B82B74E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74739" flipV="1">
                    <a:off x="10071781" y="5597629"/>
                    <a:ext cx="1180882" cy="25976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" name="组合 26">
                  <a:extLst>
                    <a:ext uri="{FF2B5EF4-FFF2-40B4-BE49-F238E27FC236}">
                      <a16:creationId xmlns:a16="http://schemas.microsoft.com/office/drawing/2014/main" id="{8D00D60C-D371-A172-3190-B189D6FF431D}"/>
                    </a:ext>
                  </a:extLst>
                </p:cNvPr>
                <p:cNvGrpSpPr/>
                <p:nvPr/>
              </p:nvGrpSpPr>
              <p:grpSpPr>
                <a:xfrm rot="19622950">
                  <a:off x="10516440" y="1513249"/>
                  <a:ext cx="636450" cy="627907"/>
                  <a:chOff x="10058400" y="4512733"/>
                  <a:chExt cx="1261533" cy="1244600"/>
                </a:xfrm>
              </p:grpSpPr>
              <p:cxnSp>
                <p:nvCxnSpPr>
                  <p:cNvPr id="28" name="直接箭头连接符 27">
                    <a:extLst>
                      <a:ext uri="{FF2B5EF4-FFF2-40B4-BE49-F238E27FC236}">
                        <a16:creationId xmlns:a16="http://schemas.microsoft.com/office/drawing/2014/main" id="{71313E21-33A0-A18C-37D6-6E32E5A6258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058400" y="4512733"/>
                    <a:ext cx="0" cy="124460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接箭头连接符 28">
                    <a:extLst>
                      <a:ext uri="{FF2B5EF4-FFF2-40B4-BE49-F238E27FC236}">
                        <a16:creationId xmlns:a16="http://schemas.microsoft.com/office/drawing/2014/main" id="{566D2AA3-F8E0-DA29-65A1-8982BF4FE9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58400" y="5757333"/>
                    <a:ext cx="1261533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" name="组合 29">
                  <a:extLst>
                    <a:ext uri="{FF2B5EF4-FFF2-40B4-BE49-F238E27FC236}">
                      <a16:creationId xmlns:a16="http://schemas.microsoft.com/office/drawing/2014/main" id="{D6A744BE-20A8-7310-3D4D-3453550EC275}"/>
                    </a:ext>
                  </a:extLst>
                </p:cNvPr>
                <p:cNvGrpSpPr/>
                <p:nvPr/>
              </p:nvGrpSpPr>
              <p:grpSpPr>
                <a:xfrm rot="17936847">
                  <a:off x="11054044" y="118102"/>
                  <a:ext cx="636450" cy="627907"/>
                  <a:chOff x="10058400" y="4512733"/>
                  <a:chExt cx="1261533" cy="1244600"/>
                </a:xfrm>
              </p:grpSpPr>
              <p:cxnSp>
                <p:nvCxnSpPr>
                  <p:cNvPr id="31" name="直接箭头连接符 30">
                    <a:extLst>
                      <a:ext uri="{FF2B5EF4-FFF2-40B4-BE49-F238E27FC236}">
                        <a16:creationId xmlns:a16="http://schemas.microsoft.com/office/drawing/2014/main" id="{649AA274-81E2-A6AE-4538-FC53B9697F7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058400" y="4512733"/>
                    <a:ext cx="0" cy="124460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直接箭头连接符 31">
                    <a:extLst>
                      <a:ext uri="{FF2B5EF4-FFF2-40B4-BE49-F238E27FC236}">
                        <a16:creationId xmlns:a16="http://schemas.microsoft.com/office/drawing/2014/main" id="{56FA3E4C-2D8C-0708-56FD-EFB347A047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58400" y="5757333"/>
                    <a:ext cx="1261533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文本框 32">
                      <a:extLst>
                        <a:ext uri="{FF2B5EF4-FFF2-40B4-BE49-F238E27FC236}">
                          <a16:creationId xmlns:a16="http://schemas.microsoft.com/office/drawing/2014/main" id="{C0A4F5EA-1118-D683-2E98-40A568814B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65045" y="2737397"/>
                      <a:ext cx="593111" cy="2916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𝑏𝑜𝑑𝑦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33" name="文本框 32">
                      <a:extLst>
                        <a:ext uri="{FF2B5EF4-FFF2-40B4-BE49-F238E27FC236}">
                          <a16:creationId xmlns:a16="http://schemas.microsoft.com/office/drawing/2014/main" id="{C0A4F5EA-1118-D683-2E98-40A568814BC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65045" y="2737397"/>
                      <a:ext cx="593111" cy="29161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20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文本框 33">
                      <a:extLst>
                        <a:ext uri="{FF2B5EF4-FFF2-40B4-BE49-F238E27FC236}">
                          <a16:creationId xmlns:a16="http://schemas.microsoft.com/office/drawing/2014/main" id="{8007C6F2-12EC-66B6-FA8B-467C34BC44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30585" y="3324878"/>
                      <a:ext cx="593111" cy="2916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𝑏𝑜𝑑𝑦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34" name="文本框 33">
                      <a:extLst>
                        <a:ext uri="{FF2B5EF4-FFF2-40B4-BE49-F238E27FC236}">
                          <a16:creationId xmlns:a16="http://schemas.microsoft.com/office/drawing/2014/main" id="{8007C6F2-12EC-66B6-FA8B-467C34BC446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30585" y="3324878"/>
                      <a:ext cx="593111" cy="291618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20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文本框 35">
                      <a:extLst>
                        <a:ext uri="{FF2B5EF4-FFF2-40B4-BE49-F238E27FC236}">
                          <a16:creationId xmlns:a16="http://schemas.microsoft.com/office/drawing/2014/main" id="{450546AC-0482-FDD7-4D7C-36F132A14D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24865" y="2943470"/>
                      <a:ext cx="41751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36" name="文本框 35">
                      <a:extLst>
                        <a:ext uri="{FF2B5EF4-FFF2-40B4-BE49-F238E27FC236}">
                          <a16:creationId xmlns:a16="http://schemas.microsoft.com/office/drawing/2014/main" id="{450546AC-0482-FDD7-4D7C-36F132A14D7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24865" y="2943470"/>
                      <a:ext cx="417512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文本框 36">
                      <a:extLst>
                        <a:ext uri="{FF2B5EF4-FFF2-40B4-BE49-F238E27FC236}">
                          <a16:creationId xmlns:a16="http://schemas.microsoft.com/office/drawing/2014/main" id="{301222CD-1A48-4CC5-3FA3-899F5814EE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02783" y="2232142"/>
                      <a:ext cx="41751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37" name="文本框 36">
                      <a:extLst>
                        <a:ext uri="{FF2B5EF4-FFF2-40B4-BE49-F238E27FC236}">
                          <a16:creationId xmlns:a16="http://schemas.microsoft.com/office/drawing/2014/main" id="{301222CD-1A48-4CC5-3FA3-899F5814EE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02783" y="2232142"/>
                      <a:ext cx="417512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文本框 38">
                      <a:extLst>
                        <a:ext uri="{FF2B5EF4-FFF2-40B4-BE49-F238E27FC236}">
                          <a16:creationId xmlns:a16="http://schemas.microsoft.com/office/drawing/2014/main" id="{7CBCD12C-12A4-1186-CCC6-54BFA7F7FD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161702" y="1838279"/>
                      <a:ext cx="41751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39" name="文本框 38">
                      <a:extLst>
                        <a:ext uri="{FF2B5EF4-FFF2-40B4-BE49-F238E27FC236}">
                          <a16:creationId xmlns:a16="http://schemas.microsoft.com/office/drawing/2014/main" id="{7CBCD12C-12A4-1186-CCC6-54BFA7F7FD2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61702" y="1838279"/>
                      <a:ext cx="417512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文本框 39">
                      <a:extLst>
                        <a:ext uri="{FF2B5EF4-FFF2-40B4-BE49-F238E27FC236}">
                          <a16:creationId xmlns:a16="http://schemas.microsoft.com/office/drawing/2014/main" id="{4161976E-A126-7951-D347-72E85EE325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33621" y="1454943"/>
                      <a:ext cx="41751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40" name="文本框 39">
                      <a:extLst>
                        <a:ext uri="{FF2B5EF4-FFF2-40B4-BE49-F238E27FC236}">
                          <a16:creationId xmlns:a16="http://schemas.microsoft.com/office/drawing/2014/main" id="{4161976E-A126-7951-D347-72E85EE3253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33621" y="1454943"/>
                      <a:ext cx="417512" cy="276999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文本框 40">
                      <a:extLst>
                        <a:ext uri="{FF2B5EF4-FFF2-40B4-BE49-F238E27FC236}">
                          <a16:creationId xmlns:a16="http://schemas.microsoft.com/office/drawing/2014/main" id="{977842C0-7A60-F7E3-A737-6EACCE7BB3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551133" y="420066"/>
                      <a:ext cx="41751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𝑒𝑛𝑑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41" name="文本框 40">
                      <a:extLst>
                        <a:ext uri="{FF2B5EF4-FFF2-40B4-BE49-F238E27FC236}">
                          <a16:creationId xmlns:a16="http://schemas.microsoft.com/office/drawing/2014/main" id="{977842C0-7A60-F7E3-A737-6EACCE7BB3B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51133" y="420066"/>
                      <a:ext cx="417512" cy="276999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文本框 42">
                      <a:extLst>
                        <a:ext uri="{FF2B5EF4-FFF2-40B4-BE49-F238E27FC236}">
                          <a16:creationId xmlns:a16="http://schemas.microsoft.com/office/drawing/2014/main" id="{8BB19EF9-8A49-9D84-0228-9B01D7ECFA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771184" y="131025"/>
                      <a:ext cx="41751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𝑒𝑛𝑑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43" name="文本框 42">
                      <a:extLst>
                        <a:ext uri="{FF2B5EF4-FFF2-40B4-BE49-F238E27FC236}">
                          <a16:creationId xmlns:a16="http://schemas.microsoft.com/office/drawing/2014/main" id="{8BB19EF9-8A49-9D84-0228-9B01D7ECFA7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771184" y="131025"/>
                      <a:ext cx="417512" cy="276999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文本框 43">
                      <a:extLst>
                        <a:ext uri="{FF2B5EF4-FFF2-40B4-BE49-F238E27FC236}">
                          <a16:creationId xmlns:a16="http://schemas.microsoft.com/office/drawing/2014/main" id="{27D36718-4C25-1387-B63E-F0ED5D06FA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81378" y="5056311"/>
                      <a:ext cx="75289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𝑖𝑛𝑒𝑟𝑡𝑖𝑎𝑙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44" name="文本框 43">
                      <a:extLst>
                        <a:ext uri="{FF2B5EF4-FFF2-40B4-BE49-F238E27FC236}">
                          <a16:creationId xmlns:a16="http://schemas.microsoft.com/office/drawing/2014/main" id="{27D36718-4C25-1387-B63E-F0ED5D06FAC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81378" y="5056311"/>
                      <a:ext cx="752898" cy="276999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AE6A025B-484B-D200-A388-FC693E5F50E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5158" y="4180340"/>
                      <a:ext cx="75289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</a:rPr>
                                  <m:t>𝑖𝑛𝑒𝑟𝑡𝑖𝑎𝑙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45" name="文本框 44">
                      <a:extLst>
                        <a:ext uri="{FF2B5EF4-FFF2-40B4-BE49-F238E27FC236}">
                          <a16:creationId xmlns:a16="http://schemas.microsoft.com/office/drawing/2014/main" id="{AE6A025B-484B-D200-A388-FC693E5F50E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5158" y="4180340"/>
                      <a:ext cx="752898" cy="276999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0E28B218-99CB-92F1-0160-EBB5E5B250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85443" y="3135822"/>
                <a:ext cx="1321752" cy="26434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9C0400C6-76F1-9407-7D45-6FC0F5DCC8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10792" y="2270373"/>
                <a:ext cx="1321752" cy="85632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>
                <a:extLst>
                  <a:ext uri="{FF2B5EF4-FFF2-40B4-BE49-F238E27FC236}">
                    <a16:creationId xmlns:a16="http://schemas.microsoft.com/office/drawing/2014/main" id="{C99C68D1-EFB6-B52D-B600-0DE81B76D9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37195" y="869110"/>
                <a:ext cx="760430" cy="140749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A9BED1B0-2998-C829-CF16-6B39F0F7C1B5}"/>
                      </a:ext>
                    </a:extLst>
                  </p:cNvPr>
                  <p:cNvSpPr txBox="1"/>
                  <p:nvPr/>
                </p:nvSpPr>
                <p:spPr>
                  <a:xfrm>
                    <a:off x="8454352" y="2861018"/>
                    <a:ext cx="47384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A9BED1B0-2998-C829-CF16-6B39F0F7C1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54352" y="2861018"/>
                    <a:ext cx="473848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09D371EB-4C01-4759-896A-9CF544EB7BC4}"/>
                      </a:ext>
                    </a:extLst>
                  </p:cNvPr>
                  <p:cNvSpPr txBox="1"/>
                  <p:nvPr/>
                </p:nvSpPr>
                <p:spPr>
                  <a:xfrm>
                    <a:off x="9672681" y="2251216"/>
                    <a:ext cx="42825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09D371EB-4C01-4759-896A-9CF544EB7B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2681" y="2251216"/>
                    <a:ext cx="428259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5DF351A8-1F91-2C20-BCAF-86DEBAE69394}"/>
                      </a:ext>
                    </a:extLst>
                  </p:cNvPr>
                  <p:cNvSpPr txBox="1"/>
                  <p:nvPr/>
                </p:nvSpPr>
                <p:spPr>
                  <a:xfrm>
                    <a:off x="10632520" y="1141363"/>
                    <a:ext cx="4282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5DF351A8-1F91-2C20-BCAF-86DEBAE693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32520" y="1141363"/>
                    <a:ext cx="428258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50DFFBA4-745A-CF8B-C369-07BE9610FE9F}"/>
                    </a:ext>
                  </a:extLst>
                </p:cNvPr>
                <p:cNvSpPr txBox="1"/>
                <p:nvPr/>
              </p:nvSpPr>
              <p:spPr>
                <a:xfrm>
                  <a:off x="8680048" y="3294573"/>
                  <a:ext cx="34740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50DFFBA4-745A-CF8B-C369-07BE9610FE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0048" y="3294573"/>
                  <a:ext cx="347403" cy="24622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C94601F2-DC66-B647-3092-1C73F337B331}"/>
                    </a:ext>
                  </a:extLst>
                </p:cNvPr>
                <p:cNvSpPr txBox="1"/>
                <p:nvPr/>
              </p:nvSpPr>
              <p:spPr>
                <a:xfrm>
                  <a:off x="9876423" y="2871526"/>
                  <a:ext cx="34445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C94601F2-DC66-B647-3092-1C73F337B3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6423" y="2871526"/>
                  <a:ext cx="344453" cy="2462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A004C9F5-2DBB-C67B-F4CF-5A843AA59170}"/>
                    </a:ext>
                  </a:extLst>
                </p:cNvPr>
                <p:cNvSpPr txBox="1"/>
                <p:nvPr/>
              </p:nvSpPr>
              <p:spPr>
                <a:xfrm>
                  <a:off x="11023397" y="1799771"/>
                  <a:ext cx="34740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1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A004C9F5-2DBB-C67B-F4CF-5A843AA591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3397" y="1799771"/>
                  <a:ext cx="347403" cy="2462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弧形 67">
              <a:extLst>
                <a:ext uri="{FF2B5EF4-FFF2-40B4-BE49-F238E27FC236}">
                  <a16:creationId xmlns:a16="http://schemas.microsoft.com/office/drawing/2014/main" id="{3C4FA453-70D3-B7F6-EDFE-62206031607E}"/>
                </a:ext>
              </a:extLst>
            </p:cNvPr>
            <p:cNvSpPr/>
            <p:nvPr/>
          </p:nvSpPr>
          <p:spPr>
            <a:xfrm>
              <a:off x="8562975" y="3377443"/>
              <a:ext cx="45719" cy="196420"/>
            </a:xfrm>
            <a:prstGeom prst="arc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弧形 68">
              <a:extLst>
                <a:ext uri="{FF2B5EF4-FFF2-40B4-BE49-F238E27FC236}">
                  <a16:creationId xmlns:a16="http://schemas.microsoft.com/office/drawing/2014/main" id="{0CEFC0D7-3129-B3A5-6EE6-3C3E147ED827}"/>
                </a:ext>
              </a:extLst>
            </p:cNvPr>
            <p:cNvSpPr/>
            <p:nvPr/>
          </p:nvSpPr>
          <p:spPr>
            <a:xfrm>
              <a:off x="9770982" y="2969095"/>
              <a:ext cx="45719" cy="196420"/>
            </a:xfrm>
            <a:prstGeom prst="arc">
              <a:avLst>
                <a:gd name="adj1" fmla="val 16200000"/>
                <a:gd name="adj2" fmla="val 4708705"/>
              </a:avLst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弧形 69">
              <a:extLst>
                <a:ext uri="{FF2B5EF4-FFF2-40B4-BE49-F238E27FC236}">
                  <a16:creationId xmlns:a16="http://schemas.microsoft.com/office/drawing/2014/main" id="{650F272B-94AC-1263-BF3A-B49272D880AA}"/>
                </a:ext>
              </a:extLst>
            </p:cNvPr>
            <p:cNvSpPr/>
            <p:nvPr/>
          </p:nvSpPr>
          <p:spPr>
            <a:xfrm rot="18965341">
              <a:off x="10971949" y="1975390"/>
              <a:ext cx="45719" cy="196420"/>
            </a:xfrm>
            <a:prstGeom prst="arc">
              <a:avLst>
                <a:gd name="adj1" fmla="val 16200000"/>
                <a:gd name="adj2" fmla="val 5006132"/>
              </a:avLst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8FF24EE0-A08E-607A-BF28-6600C4BA3CA2}"/>
                </a:ext>
              </a:extLst>
            </p:cNvPr>
            <p:cNvCxnSpPr/>
            <p:nvPr/>
          </p:nvCxnSpPr>
          <p:spPr>
            <a:xfrm flipV="1">
              <a:off x="7153512" y="3475653"/>
              <a:ext cx="935235" cy="17176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433DA1FD-176C-9555-9A2A-36CEFA5B8528}"/>
                    </a:ext>
                  </a:extLst>
                </p:cNvPr>
                <p:cNvSpPr txBox="1"/>
                <p:nvPr/>
              </p:nvSpPr>
              <p:spPr>
                <a:xfrm>
                  <a:off x="7655414" y="3926174"/>
                  <a:ext cx="846217" cy="391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𝑏𝑜𝑑𝑦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433DA1FD-176C-9555-9A2A-36CEFA5B85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5414" y="3926174"/>
                  <a:ext cx="846217" cy="391261"/>
                </a:xfrm>
                <a:prstGeom prst="rect">
                  <a:avLst/>
                </a:prstGeom>
                <a:blipFill>
                  <a:blip r:embed="rId23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系统概述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08330" y="1490345"/>
                <a:ext cx="5904230" cy="4839970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zh-CN" altLang="en-US" dirty="0"/>
                  <a:t>动力学参数如下所示，重心位置如右图所示。假设为各个杆件的几何中心点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=500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𝑘𝑔</m:t>
                    </m:r>
                  </m:oMath>
                </a14:m>
                <a:endParaRPr lang="en-US" altLang="zh-CN" i="1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=10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𝑘𝑔</m:t>
                    </m:r>
                  </m:oMath>
                </a14:m>
                <a:endParaRPr lang="en-US" altLang="zh-CN" i="1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=10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𝑘𝑔</m:t>
                    </m:r>
                  </m:oMath>
                </a14:m>
                <a:endParaRPr lang="en-US" altLang="zh-CN" i="1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=83.3333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𝑘𝑔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i="1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=2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𝑘𝑔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i="1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=2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𝑘𝑔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8330" y="1490345"/>
                <a:ext cx="5904230" cy="4839970"/>
              </a:xfrm>
              <a:blipFill>
                <a:blip r:embed="rId3"/>
                <a:stretch>
                  <a:fillRect l="-723" r="-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F48AE626-445E-B078-E543-3B9822B9A7DA}"/>
              </a:ext>
            </a:extLst>
          </p:cNvPr>
          <p:cNvGrpSpPr/>
          <p:nvPr/>
        </p:nvGrpSpPr>
        <p:grpSpPr>
          <a:xfrm>
            <a:off x="7124539" y="756949"/>
            <a:ext cx="4376390" cy="3676505"/>
            <a:chOff x="7121235" y="677780"/>
            <a:chExt cx="4376390" cy="3676505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493A266-E045-4B69-A690-102275A3B6C1}"/>
                </a:ext>
              </a:extLst>
            </p:cNvPr>
            <p:cNvGrpSpPr/>
            <p:nvPr/>
          </p:nvGrpSpPr>
          <p:grpSpPr>
            <a:xfrm>
              <a:off x="7121235" y="677780"/>
              <a:ext cx="4092472" cy="3676505"/>
              <a:chOff x="7121235" y="677780"/>
              <a:chExt cx="4092472" cy="3676505"/>
            </a:xfrm>
          </p:grpSpPr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A0A2276E-3EFE-F620-1D88-DAA21695E1EB}"/>
                  </a:ext>
                </a:extLst>
              </p:cNvPr>
              <p:cNvSpPr/>
              <p:nvPr/>
            </p:nvSpPr>
            <p:spPr>
              <a:xfrm rot="7110301">
                <a:off x="10239883" y="1467982"/>
                <a:ext cx="1764026" cy="183622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A49B552-111A-7BCF-5211-93380643552A}"/>
                  </a:ext>
                </a:extLst>
              </p:cNvPr>
              <p:cNvSpPr/>
              <p:nvPr/>
            </p:nvSpPr>
            <p:spPr>
              <a:xfrm rot="18229395">
                <a:off x="7121235" y="2446316"/>
                <a:ext cx="1907969" cy="19079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13ABBAF9-225C-8048-45AD-54C0D147132E}"/>
                  </a:ext>
                </a:extLst>
              </p:cNvPr>
              <p:cNvSpPr/>
              <p:nvPr/>
            </p:nvSpPr>
            <p:spPr>
              <a:xfrm rot="19637732">
                <a:off x="9194458" y="2592252"/>
                <a:ext cx="1764026" cy="183622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7CAD4C3B-43AF-5E03-C067-FB79AA6F5F6B}"/>
                  </a:ext>
                </a:extLst>
              </p:cNvPr>
              <p:cNvSpPr/>
              <p:nvPr/>
            </p:nvSpPr>
            <p:spPr>
              <a:xfrm>
                <a:off x="9306959" y="3021277"/>
                <a:ext cx="183622" cy="18362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16831487-8762-4B35-C7F0-AD1586A576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10792" y="2270373"/>
              <a:ext cx="1321752" cy="85632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68BF6764-32EB-80A3-E361-19F91685D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7195" y="869110"/>
              <a:ext cx="760430" cy="140749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0" name="椭圆 49">
            <a:extLst>
              <a:ext uri="{FF2B5EF4-FFF2-40B4-BE49-F238E27FC236}">
                <a16:creationId xmlns:a16="http://schemas.microsoft.com/office/drawing/2014/main" id="{6EE87379-0F2D-0EFE-4A95-EDEDB4362A46}"/>
              </a:ext>
            </a:extLst>
          </p:cNvPr>
          <p:cNvSpPr/>
          <p:nvPr/>
        </p:nvSpPr>
        <p:spPr>
          <a:xfrm>
            <a:off x="7941353" y="3255962"/>
            <a:ext cx="346075" cy="34607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ADB8250A-F994-DF71-A02B-8AFF745E7AC6}"/>
              </a:ext>
            </a:extLst>
          </p:cNvPr>
          <p:cNvSpPr/>
          <p:nvPr/>
        </p:nvSpPr>
        <p:spPr>
          <a:xfrm>
            <a:off x="9901934" y="2560560"/>
            <a:ext cx="346075" cy="34607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B80BE801-620A-88F1-B490-0D1702D8AE6B}"/>
              </a:ext>
            </a:extLst>
          </p:cNvPr>
          <p:cNvSpPr/>
          <p:nvPr/>
        </p:nvSpPr>
        <p:spPr>
          <a:xfrm>
            <a:off x="10992528" y="1397512"/>
            <a:ext cx="346075" cy="34607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动力学推导过程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08329" y="1490345"/>
                <a:ext cx="11156159" cy="4894621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本模拟采用拉格朗日力学推导两连杆空间机器人的动力学方程。其拉格朗日函数由各个组件的动能构成。首先推导出各个部位重心位置的速度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  <m:t>𝑏𝑜𝑑𝑦</m:t>
                          </m:r>
                          <m: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  <m:t>𝐶𝑂𝑀</m:t>
                          </m:r>
                        </m:sub>
                      </m:sSub>
                      <m:r>
                        <a:rPr lang="en-NZ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NZ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𝑏𝑜𝑑𝑦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𝑏𝑜𝑑𝑦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NZ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  <m:t>𝑙𝑖𝑛𝑘</m:t>
                          </m:r>
                          <m: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  <m:t>𝐶𝑂𝑀</m:t>
                          </m:r>
                        </m:sub>
                      </m:sSub>
                      <m:r>
                        <a:rPr lang="en-NZ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𝑏𝑜𝑑𝑦</m:t>
                                    </m:r>
                                  </m:sub>
                                </m:sSub>
                                <m:r>
                                  <a:rPr lang="en-NZ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NZ" altLang="zh-CN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NZ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NZ" altLang="zh-CN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Z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𝑏𝑜𝑑𝑦</m:t>
                                    </m:r>
                                  </m:sub>
                                </m:sSub>
                                <m:r>
                                  <a:rPr lang="en-NZ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NZ" altLang="zh-CN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NZ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NZ" altLang="zh-CN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  <m:t>𝑙𝑖𝑛𝑘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  <m:t>𝐶𝑂𝑀</m:t>
                          </m:r>
                        </m:sub>
                      </m:sSub>
                      <m:r>
                        <a:rPr lang="en-NZ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𝑏𝑜𝑑𝑦</m:t>
                                    </m:r>
                                  </m:sub>
                                </m:sSub>
                                <m:r>
                                  <a:rPr lang="en-NZ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NZ" altLang="zh-CN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NZ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NZ" altLang="zh-CN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NZ" altLang="zh-CN" b="0" i="0" smtClean="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Z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𝑏𝑜𝑑𝑦</m:t>
                                    </m:r>
                                  </m:sub>
                                </m:sSub>
                                <m:r>
                                  <a:rPr lang="en-NZ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NZ" altLang="zh-CN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NZ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NZ" altLang="zh-CN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8329" y="1490345"/>
                <a:ext cx="11156159" cy="4894621"/>
              </a:xfrm>
              <a:blipFill>
                <a:blip r:embed="rId3"/>
                <a:stretch>
                  <a:fillRect l="-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动力学推导过程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08329" y="1490345"/>
                <a:ext cx="11156159" cy="4894621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推导出各个部位重心位置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𝑏𝑜𝑑𝑦</m:t>
                        </m:r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𝐶𝑂𝑀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en-NZ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𝑙𝑖𝑛𝑘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NZ" altLang="zh-CN" i="1">
                            <a:latin typeface="Cambria Math" panose="02040503050406030204" pitchFamily="18" charset="0"/>
                          </a:rPr>
                          <m:t>𝐶𝑂𝑀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en-NZ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𝑙𝑖𝑛𝑘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NZ" altLang="zh-CN" i="1">
                            <a:latin typeface="Cambria Math" panose="02040503050406030204" pitchFamily="18" charset="0"/>
                          </a:rPr>
                          <m:t>𝐶𝑂𝑀</m:t>
                        </m:r>
                      </m:sub>
                    </m:sSub>
                  </m:oMath>
                </a14:m>
                <a:r>
                  <a:rPr lang="zh-CN" altLang="en-US" dirty="0"/>
                  <a:t>后，微分可得速度。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  <m:t>𝑏𝑜𝑑𝑦</m:t>
                          </m:r>
                          <m: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  <m:t>𝐶𝑂𝑀</m:t>
                          </m:r>
                        </m:sub>
                      </m:sSub>
                      <m:r>
                        <a:rPr lang="en-NZ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NZ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NZ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  <m:t>𝑏𝑜𝑑𝑦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NZ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  <m:t>𝑏𝑜𝑑𝑦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NZ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  <m:t>𝑙𝑖𝑛𝑘</m:t>
                          </m:r>
                          <m: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  <m:t>𝐶𝑂𝑀</m:t>
                          </m:r>
                        </m:sub>
                      </m:sSub>
                      <m:r>
                        <a:rPr lang="en-NZ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NZ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  <m:t>𝑏𝑜𝑑𝑦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NZ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NZ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acc>
                                <m:sSub>
                                  <m:sSub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NZ" altLang="zh-CN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NZ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NZ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  <m:f>
                                  <m:f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NZ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NZ" altLang="zh-CN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NZ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  <m:t>𝑏𝑜𝑑𝑦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NZ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NZ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acc>
                                <m:sSub>
                                  <m:sSub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NZ" altLang="zh-CN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a:rPr lang="en-NZ" altLang="zh-CN" b="0" i="1" smtClean="0">
                                        <a:latin typeface="Cambria Math" panose="02040503050406030204" pitchFamily="18" charset="0"/>
                                      </a:rPr>
                                      <m:t>𝑜𝑠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NZ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NZ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  <m:f>
                                  <m:f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NZ" altLang="zh-CN" b="0" i="0" smtClean="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  <m:t>𝑙𝑖𝑛𝑘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  <m:t>𝐶𝑂𝑀</m:t>
                          </m:r>
                        </m:sub>
                      </m:sSub>
                      <m:r>
                        <a:rPr lang="en-NZ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NZ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𝑏𝑜𝑑𝑦</m:t>
                                    </m:r>
                                  </m:sub>
                                </m:sSub>
                                <m:r>
                                  <a:rPr lang="en-NZ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̇"/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acc>
                                <m:sSub>
                                  <m:sSub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NZ" altLang="zh-CN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NZ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  <m:sSub>
                                  <m:sSub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NZ" altLang="zh-CN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NZ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NZ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NZ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NZ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NZ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NZ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NZ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  <m:r>
                                              <a:rPr lang="en-NZ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NZ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NZ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NZ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  <m: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𝑏𝑜𝑑𝑦</m:t>
                                    </m:r>
                                  </m:sub>
                                </m:sSub>
                                <m:r>
                                  <a:rPr lang="en-NZ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NZ" altLang="zh-CN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a:rPr lang="en-NZ" altLang="zh-CN" b="0" i="1" smtClean="0">
                                        <a:latin typeface="Cambria Math" panose="02040503050406030204" pitchFamily="18" charset="0"/>
                                      </a:rPr>
                                      <m:t>𝑜𝑠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NZ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  <m: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NZ" altLang="zh-CN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NZ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NZ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NZ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NZ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NZ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NZ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NZ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NZ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NZ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  <m: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NZ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NZ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NZ" altLang="zh-CN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NZ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r>
                                      <a:rPr lang="en-NZ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8329" y="1490345"/>
                <a:ext cx="11156159" cy="4894621"/>
              </a:xfrm>
              <a:blipFill>
                <a:blip r:embed="rId3"/>
                <a:stretch>
                  <a:fillRect l="-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29643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9F89AB-009F-7071-B19E-13F9DC44C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动力学推导过程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03CA68E-382A-837F-9983-D538684367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8401" y="1490400"/>
                <a:ext cx="6544504" cy="47592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微分得到速度后，拉格朗日函数如公式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所示。可用</a:t>
                </a:r>
                <a:r>
                  <a:rPr lang="en-US" altLang="zh-CN" dirty="0"/>
                  <a:t>MATLAB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symbolic mathematics</a:t>
                </a:r>
                <a:r>
                  <a:rPr lang="zh-CN" altLang="en-US" dirty="0"/>
                  <a:t>做拉格朗日函数推导获得</a:t>
                </a:r>
                <a:r>
                  <a:rPr lang="en-US" altLang="zh-CN" dirty="0"/>
                  <a:t>Manipulator equation</a:t>
                </a:r>
                <a:r>
                  <a:rPr lang="zh-CN" altLang="en-US" dirty="0"/>
                  <a:t>（公式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）的，并用</a:t>
                </a:r>
                <a:r>
                  <a:rPr lang="en-US" altLang="zh-CN" dirty="0"/>
                  <a:t>ODE113</a:t>
                </a:r>
                <a:r>
                  <a:rPr lang="zh-CN" altLang="en-US" dirty="0"/>
                  <a:t>做公式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的积分</a:t>
                </a:r>
                <a:endParaRPr lang="en-US" altLang="zh-CN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Sup>
                      <m:sSubSupPr>
                        <m:ctrlPr>
                          <a:rPr lang="en-NZ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𝑏𝑜𝑑𝑦</m:t>
                        </m:r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𝐶𝑂𝑀</m:t>
                        </m:r>
                      </m:sub>
                      <m:sup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NZ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𝑏𝑜𝑑𝑦</m:t>
                        </m:r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𝐶𝑂𝑀</m:t>
                        </m:r>
                      </m:sub>
                    </m:sSub>
                    <m:r>
                      <a:rPr lang="en-NZ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NZ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Sup>
                      <m:sSubSupPr>
                        <m:ctrlPr>
                          <a:rPr lang="en-NZ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NZ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𝑙𝑖𝑛𝑘</m:t>
                        </m:r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NZ" altLang="zh-CN" i="1">
                            <a:latin typeface="Cambria Math" panose="02040503050406030204" pitchFamily="18" charset="0"/>
                          </a:rPr>
                          <m:t>𝐶𝑂𝑀</m:t>
                        </m:r>
                      </m:sub>
                      <m:sup>
                        <m:r>
                          <a:rPr lang="en-NZ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NZ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𝑙𝑖𝑛𝑘</m:t>
                        </m:r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NZ" altLang="zh-CN" i="1">
                            <a:latin typeface="Cambria Math" panose="02040503050406030204" pitchFamily="18" charset="0"/>
                          </a:rPr>
                          <m:t>𝐶𝑂𝑀</m:t>
                        </m:r>
                      </m:sub>
                    </m:sSub>
                    <m:r>
                      <a:rPr lang="en-NZ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NZ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Sup>
                      <m:sSubSupPr>
                        <m:ctrlPr>
                          <a:rPr lang="en-NZ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NZ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𝑙𝑖𝑛𝑘</m:t>
                        </m:r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NZ" altLang="zh-CN" i="1">
                            <a:latin typeface="Cambria Math" panose="02040503050406030204" pitchFamily="18" charset="0"/>
                          </a:rPr>
                          <m:t>𝐶𝑂𝑀</m:t>
                        </m:r>
                      </m:sub>
                      <m:sup>
                        <m:r>
                          <a:rPr lang="en-NZ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NZ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𝑙𝑖𝑛𝑘</m:t>
                        </m:r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NZ" altLang="zh-CN" i="1">
                            <a:latin typeface="Cambria Math" panose="02040503050406030204" pitchFamily="18" charset="0"/>
                          </a:rPr>
                          <m:t>𝐶𝑂𝑀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NZ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acc>
                      <m:accPr>
                        <m:chr m:val="̈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NZ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NZ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NZ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NZ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NZ" altLang="zh-CN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惯性力项，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广义力项，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为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科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氏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力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项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zh-CN" altLang="en-US" dirty="0"/>
                  <a:t>为广义坐标</a:t>
                </a:r>
                <a:endParaRPr lang="en-US" altLang="zh-CN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𝑏𝑜𝑑𝑦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𝐶𝑂𝑀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𝑏𝑜𝑑𝑦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𝐶𝑂𝑀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动力学推导程序如右图所示。可从</a:t>
                </a:r>
                <a:r>
                  <a:rPr lang="en-US" altLang="zh-CN" dirty="0" err="1"/>
                  <a:t>Derive_Dynamic_Equation.m</a:t>
                </a:r>
                <a:r>
                  <a:rPr lang="zh-CN" altLang="en-US" dirty="0"/>
                  <a:t>文件查看全部代码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03CA68E-382A-837F-9983-D538684367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8401" y="1490400"/>
                <a:ext cx="6544504" cy="4759200"/>
              </a:xfrm>
              <a:blipFill>
                <a:blip r:embed="rId2"/>
                <a:stretch>
                  <a:fillRect l="-839" r="-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034260E-9D3C-874B-E102-F4DA9AB16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287" y="1763813"/>
            <a:ext cx="4552491" cy="333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42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07387-EA73-F6E8-2876-39FFA12F0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动力学推导结果 </a:t>
            </a:r>
            <a:r>
              <a:rPr lang="en-US" altLang="zh-CN" dirty="0"/>
              <a:t>vs </a:t>
            </a:r>
            <a:r>
              <a:rPr lang="en-US" altLang="zh-CN" dirty="0" err="1"/>
              <a:t>Simscape</a:t>
            </a:r>
            <a:r>
              <a:rPr lang="en-US" altLang="zh-CN" dirty="0"/>
              <a:t> Multibody</a:t>
            </a:r>
            <a:r>
              <a:rPr lang="zh-CN" altLang="en-US" dirty="0"/>
              <a:t>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E0CCF0-D4AC-BB74-D952-9DCAEF10E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400" y="1490400"/>
            <a:ext cx="10969200" cy="1000699"/>
          </a:xfrm>
        </p:spPr>
        <p:txBody>
          <a:bodyPr/>
          <a:lstStyle/>
          <a:p>
            <a:r>
              <a:rPr lang="zh-CN" altLang="en-US" dirty="0"/>
              <a:t>多体动力学模拟采用</a:t>
            </a:r>
            <a:r>
              <a:rPr lang="en-US" altLang="zh-CN" dirty="0"/>
              <a:t>MATLAB</a:t>
            </a:r>
            <a:r>
              <a:rPr lang="zh-CN" altLang="en-US" dirty="0"/>
              <a:t>的</a:t>
            </a:r>
            <a:r>
              <a:rPr lang="en-US" altLang="zh-CN" dirty="0" err="1"/>
              <a:t>Simscape</a:t>
            </a:r>
            <a:r>
              <a:rPr lang="en-US" altLang="zh-CN" dirty="0"/>
              <a:t> </a:t>
            </a:r>
            <a:r>
              <a:rPr lang="en-US" altLang="zh-CN" dirty="0" err="1"/>
              <a:t>muitibody</a:t>
            </a:r>
            <a:r>
              <a:rPr lang="zh-CN" altLang="en-US" dirty="0"/>
              <a:t>来模拟。</a:t>
            </a:r>
            <a:r>
              <a:rPr lang="en-US" altLang="zh-CN" dirty="0" err="1"/>
              <a:t>Simscape</a:t>
            </a:r>
            <a:r>
              <a:rPr lang="en-US" altLang="zh-CN" dirty="0"/>
              <a:t> multibody</a:t>
            </a:r>
            <a:r>
              <a:rPr lang="zh-CN" altLang="en-US" dirty="0"/>
              <a:t>如下所示。可从</a:t>
            </a:r>
            <a:r>
              <a:rPr lang="en-US" altLang="zh-CN" dirty="0"/>
              <a:t>SpaceRobotics_v1.slx, </a:t>
            </a:r>
            <a:r>
              <a:rPr lang="en-US" altLang="zh-CN" dirty="0" err="1"/>
              <a:t>SpaceRobotics_compare.slx</a:t>
            </a:r>
            <a:r>
              <a:rPr lang="zh-CN" altLang="en-US" dirty="0"/>
              <a:t>看全部</a:t>
            </a:r>
            <a:r>
              <a:rPr lang="en-US" altLang="zh-CN" dirty="0" err="1"/>
              <a:t>Simscape</a:t>
            </a:r>
            <a:r>
              <a:rPr lang="zh-CN" altLang="en-US" dirty="0"/>
              <a:t>模型。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2EB2BD-8A60-7585-1A24-992AFAE4E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41" y="2491097"/>
            <a:ext cx="5787310" cy="37433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018A52-769E-139D-9B58-D37CCACFA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811" y="2491098"/>
            <a:ext cx="5596695" cy="374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88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4F6E38-3115-4145-DDED-0F7B7CAEE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动力学推导结果 </a:t>
            </a:r>
            <a:r>
              <a:rPr lang="en-US" altLang="zh-CN" dirty="0"/>
              <a:t>vs </a:t>
            </a:r>
            <a:r>
              <a:rPr lang="en-US" altLang="zh-CN" dirty="0" err="1"/>
              <a:t>Simscape</a:t>
            </a:r>
            <a:r>
              <a:rPr lang="en-US" altLang="zh-CN" dirty="0"/>
              <a:t> Multibody</a:t>
            </a:r>
            <a:r>
              <a:rPr lang="zh-CN" altLang="en-US" dirty="0"/>
              <a:t>结果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2DAD37E-95F7-132F-0833-179E1F2284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8400" y="1490400"/>
                <a:ext cx="6399151" cy="2209929"/>
              </a:xfrm>
            </p:spPr>
            <p:txBody>
              <a:bodyPr/>
              <a:lstStyle/>
              <a:p>
                <a:r>
                  <a:rPr lang="zh-CN" altLang="en-US" dirty="0"/>
                  <a:t>在</a:t>
                </a:r>
                <a:r>
                  <a:rPr lang="en-US" altLang="zh-CN" dirty="0"/>
                  <a:t>10s</a:t>
                </a:r>
                <a:r>
                  <a:rPr lang="zh-CN" altLang="en-US" dirty="0"/>
                  <a:t>的窗口内赋予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与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关节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zh-CN" altLang="en-US" i="1">
                        <a:latin typeface="Cambria Math" panose="02040503050406030204" pitchFamily="18" charset="0"/>
                      </a:rPr>
                      <m:t>与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力矩指令，在各个广义坐标下两个结果的对比如下图所示（对比程序为</a:t>
                </a:r>
                <a:r>
                  <a:rPr lang="en-US" altLang="zh-CN" dirty="0" err="1"/>
                  <a:t>SpaceRobotics_compare.slx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r>
                  <a:rPr lang="zh-CN" altLang="en-US" dirty="0"/>
                  <a:t>可见，动力学推导结果与</a:t>
                </a:r>
                <a:r>
                  <a:rPr lang="en-US" altLang="zh-CN" dirty="0" err="1"/>
                  <a:t>Simscape</a:t>
                </a:r>
                <a:r>
                  <a:rPr lang="en-US" altLang="zh-CN" dirty="0"/>
                  <a:t> multibody</a:t>
                </a:r>
                <a:r>
                  <a:rPr lang="zh-CN" altLang="en-US" dirty="0"/>
                  <a:t>的结果基本一致。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2DAD37E-95F7-132F-0833-179E1F2284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8400" y="1490400"/>
                <a:ext cx="6399151" cy="2209929"/>
              </a:xfrm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E619E0E8-0B55-ABA0-43DE-CCC150AAD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779" y="3641720"/>
            <a:ext cx="3348759" cy="236900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0D00525-EA40-664B-5902-06E599697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18" y="3641720"/>
            <a:ext cx="3348761" cy="236900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9D4621A-8788-B9BC-78B6-76AD5E4C9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624" y="1490400"/>
            <a:ext cx="2390882" cy="169137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F7849B8-B2C9-691A-E83F-0882C483B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0100" y="1490400"/>
            <a:ext cx="2390882" cy="169137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87A33A4-88C4-1ED6-1C63-E8B530BAC2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2625" y="3181778"/>
            <a:ext cx="2397476" cy="169604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191C7D5-2203-0211-96E8-F6914F7B9C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0100" y="3181778"/>
            <a:ext cx="2390882" cy="169137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C0A5170-CAE5-C7BE-27B7-D08BE5E170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9868" y="4955451"/>
            <a:ext cx="2500464" cy="176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131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DhkODA1NjhlYTI2NDg3Yzc1ZjBjZWQ5M2NiOWUyMz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56*114"/>
  <p:tag name="TABLE_ENDDRAG_RECT" val="47*198*456*11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TM03457515[[fn=风景]]</Template>
  <TotalTime>450</TotalTime>
  <Words>901</Words>
  <Application>Microsoft Office PowerPoint</Application>
  <PresentationFormat>宽屏</PresentationFormat>
  <Paragraphs>128</Paragraphs>
  <Slides>17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Arial</vt:lpstr>
      <vt:lpstr>Cambria Math</vt:lpstr>
      <vt:lpstr>Wingdings</vt:lpstr>
      <vt:lpstr>WPS</vt:lpstr>
      <vt:lpstr>平面双连杆空间机器人控制系统模拟与设计</vt:lpstr>
      <vt:lpstr>大纲</vt:lpstr>
      <vt:lpstr>系统概述</vt:lpstr>
      <vt:lpstr>系统概述</vt:lpstr>
      <vt:lpstr>动力学推导过程</vt:lpstr>
      <vt:lpstr>动力学推导过程</vt:lpstr>
      <vt:lpstr>动力学推导过程</vt:lpstr>
      <vt:lpstr>动力学推导结果 vs Simscape Multibody结果</vt:lpstr>
      <vt:lpstr>动力学推导结果 vs Simscape Multibody结果</vt:lpstr>
      <vt:lpstr>轨迹跟踪控制器设计与仿真</vt:lpstr>
      <vt:lpstr>节点间插值器</vt:lpstr>
      <vt:lpstr>对各个节点做逆运动学解算得所需关节角</vt:lpstr>
      <vt:lpstr>对各个节点做逆运动学解算得所需关节角</vt:lpstr>
      <vt:lpstr>对各个节点做逆运动学解算得所需关节角</vt:lpstr>
      <vt:lpstr>PD控制器</vt:lpstr>
      <vt:lpstr>控制结果展示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Daniel Yu</cp:lastModifiedBy>
  <cp:revision>170</cp:revision>
  <dcterms:created xsi:type="dcterms:W3CDTF">2019-06-19T02:08:00Z</dcterms:created>
  <dcterms:modified xsi:type="dcterms:W3CDTF">2024-12-11T07:26:56Z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D6696DC7C1594E12ACAF4275B26C8F05_11</vt:lpwstr>
  </property>
</Properties>
</file>